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5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ea6419d3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ea6419d3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db3039f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db3039f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aa122e79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aa122e79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04f694ec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04f694ec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62150" y="575600"/>
            <a:ext cx="2633400" cy="1084800"/>
          </a:xfrm>
          <a:prstGeom prst="roundRect">
            <a:avLst>
              <a:gd fmla="val 16667" name="adj"/>
            </a:avLst>
          </a:prstGeom>
          <a:solidFill>
            <a:srgbClr val="FFFFFF">
              <a:alpha val="529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662150" y="575600"/>
            <a:ext cx="2633400" cy="108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Blue Deal</a:t>
            </a:r>
            <a:endParaRPr sz="3500"/>
          </a:p>
        </p:txBody>
      </p:sp>
      <p:sp>
        <p:nvSpPr>
          <p:cNvPr id="56" name="Google Shape;56;p13"/>
          <p:cNvSpPr/>
          <p:nvPr/>
        </p:nvSpPr>
        <p:spPr>
          <a:xfrm>
            <a:off x="377300" y="3699675"/>
            <a:ext cx="8000100" cy="978900"/>
          </a:xfrm>
          <a:prstGeom prst="trapezoid">
            <a:avLst>
              <a:gd fmla="val 25000" name="adj"/>
            </a:avLst>
          </a:prstGeom>
          <a:solidFill>
            <a:srgbClr val="1C4587">
              <a:alpha val="725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662150" y="4012625"/>
            <a:ext cx="74304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Marcos Martorell, Marcos </a:t>
            </a:r>
            <a:r>
              <a:rPr lang="es">
                <a:solidFill>
                  <a:schemeClr val="lt1"/>
                </a:solidFill>
              </a:rPr>
              <a:t>Gabaldon, Javier Maceda y Marcos Martínez</a:t>
            </a:r>
            <a:r>
              <a:rPr lang="es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250" y="252500"/>
            <a:ext cx="2323109" cy="23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475525" y="258575"/>
            <a:ext cx="5746950" cy="1221858"/>
          </a:xfrm>
          <a:prstGeom prst="flowChartTerminator">
            <a:avLst/>
          </a:prstGeom>
          <a:gradFill>
            <a:gsLst>
              <a:gs pos="0">
                <a:srgbClr val="FFFFFF">
                  <a:alpha val="52941"/>
                </a:srgbClr>
              </a:gs>
              <a:gs pos="100000">
                <a:srgbClr val="FFFFFF">
                  <a:alpha val="5294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</a:rPr>
              <a:t>WIND TURBINES WHAT ARE THEY?</a:t>
            </a:r>
            <a:endParaRPr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</a:rPr>
              <a:t>WHAT ARE THEY FOR?</a:t>
            </a:r>
            <a:endParaRPr sz="1700"/>
          </a:p>
        </p:txBody>
      </p:sp>
      <p:sp>
        <p:nvSpPr>
          <p:cNvPr id="64" name="Google Shape;64;p14"/>
          <p:cNvSpPr/>
          <p:nvPr/>
        </p:nvSpPr>
        <p:spPr>
          <a:xfrm>
            <a:off x="568700" y="1751675"/>
            <a:ext cx="4003200" cy="2712600"/>
          </a:xfrm>
          <a:prstGeom prst="roundRect">
            <a:avLst>
              <a:gd fmla="val 16667" name="adj"/>
            </a:avLst>
          </a:prstGeom>
          <a:solidFill>
            <a:srgbClr val="FFFFFF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633050" y="1855775"/>
            <a:ext cx="3939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Wind turbines, systems that allow energy to be generated through the movement of air.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Parts: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 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-Blades, produce movement with the air.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-Rotor, transmits the movement to the generator.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-Electric generator, converts movement into energy</a:t>
            </a:r>
            <a:endParaRPr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-Base, where all the parts rest.</a:t>
            </a:r>
            <a:endParaRPr sz="13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750" y="63950"/>
            <a:ext cx="2375150" cy="158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5625" y="1922813"/>
            <a:ext cx="2375150" cy="13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6925" y="3537150"/>
            <a:ext cx="2135750" cy="14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485150" y="522875"/>
            <a:ext cx="5902800" cy="700800"/>
          </a:xfrm>
          <a:prstGeom prst="roundRect">
            <a:avLst>
              <a:gd fmla="val 16667" name="adj"/>
            </a:avLst>
          </a:prstGeom>
          <a:solidFill>
            <a:srgbClr val="FFFFFF">
              <a:alpha val="529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386350" y="1596725"/>
            <a:ext cx="3838200" cy="1424400"/>
          </a:xfrm>
          <a:prstGeom prst="roundRect">
            <a:avLst>
              <a:gd fmla="val 16667" name="adj"/>
            </a:avLst>
          </a:prstGeom>
          <a:solidFill>
            <a:srgbClr val="FFFFFF">
              <a:alpha val="5294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434343"/>
                </a:solidFill>
              </a:rPr>
              <a:t>-</a:t>
            </a:r>
            <a:r>
              <a:rPr lang="es" sz="800">
                <a:solidFill>
                  <a:srgbClr val="434343"/>
                </a:solidFill>
              </a:rPr>
              <a:t> </a:t>
            </a:r>
            <a:r>
              <a:rPr lang="es" sz="1500">
                <a:solidFill>
                  <a:srgbClr val="202124"/>
                </a:solidFill>
              </a:rPr>
              <a:t>It is a renewable and clean energy</a:t>
            </a:r>
            <a:endParaRPr sz="15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02124"/>
                </a:solidFill>
              </a:rPr>
              <a:t>-Wind energy is indigenous</a:t>
            </a:r>
            <a:endParaRPr sz="15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02124"/>
                </a:solidFill>
              </a:rPr>
              <a:t>-It is adaptable to almost any space</a:t>
            </a:r>
            <a:endParaRPr sz="15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02124"/>
                </a:solidFill>
              </a:rPr>
              <a:t>-It has a quick installation</a:t>
            </a:r>
            <a:endParaRPr sz="15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02124"/>
                </a:solidFill>
              </a:rPr>
              <a:t>-It is considered a cheap energy</a:t>
            </a:r>
            <a:endParaRPr sz="15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34343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80875" y="1958525"/>
            <a:ext cx="2011500" cy="70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      </a:t>
            </a:r>
            <a:r>
              <a:rPr lang="es" sz="2100">
                <a:solidFill>
                  <a:srgbClr val="FFFFFF"/>
                </a:solidFill>
              </a:rPr>
              <a:t>PROS</a:t>
            </a:r>
            <a:endParaRPr sz="2100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80875" y="3784175"/>
            <a:ext cx="2121900" cy="70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  </a:t>
            </a:r>
            <a:r>
              <a:rPr lang="es" sz="2100">
                <a:solidFill>
                  <a:srgbClr val="FFFFFF"/>
                </a:solidFill>
              </a:rPr>
              <a:t> </a:t>
            </a:r>
            <a:r>
              <a:rPr lang="es" sz="2100">
                <a:solidFill>
                  <a:srgbClr val="FFFFFF"/>
                </a:solidFill>
              </a:rPr>
              <a:t>CONTRAS</a:t>
            </a:r>
            <a:endParaRPr sz="2100">
              <a:solidFill>
                <a:srgbClr val="FFFFFF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3324450" y="3394175"/>
            <a:ext cx="4657500" cy="1480800"/>
          </a:xfrm>
          <a:prstGeom prst="roundRect">
            <a:avLst>
              <a:gd fmla="val 16667" name="adj"/>
            </a:avLst>
          </a:prstGeom>
          <a:solidFill>
            <a:srgbClr val="FFFFFF">
              <a:alpha val="5294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434343"/>
                </a:solidFill>
              </a:rPr>
              <a:t>-</a:t>
            </a:r>
            <a:endParaRPr sz="7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They take up a lot of space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-Lack of security in the existence of the wind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-It is necessary to build high tension lines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</a:rPr>
              <a:t>-Involves an environmental impact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202124"/>
                </a:solidFill>
              </a:rPr>
              <a:t>-Interferes with the flight of birds and kills many throughout the year.</a:t>
            </a:r>
            <a:endParaRPr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34343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85300" y="522875"/>
            <a:ext cx="59028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202124"/>
                </a:solidFill>
              </a:rPr>
              <a:t>  Advantages and disadvantages of turbines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b="27703" l="2678" r="7142" t="24243"/>
          <a:stretch/>
        </p:blipFill>
        <p:spPr>
          <a:xfrm>
            <a:off x="3091500" y="2070200"/>
            <a:ext cx="2654700" cy="2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1170125" y="2070200"/>
            <a:ext cx="1009200" cy="53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ROTOR</a:t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6179550" y="1727875"/>
            <a:ext cx="1009200" cy="59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BLADES</a:t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142300" y="3582425"/>
            <a:ext cx="1699800" cy="53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FLOATING BASE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63625" y="4033275"/>
            <a:ext cx="2391900" cy="49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ELECTRIC GENERATOR</a:t>
            </a:r>
            <a:endParaRPr sz="1300"/>
          </a:p>
        </p:txBody>
      </p:sp>
      <p:sp>
        <p:nvSpPr>
          <p:cNvPr id="88" name="Google Shape;88;p16"/>
          <p:cNvSpPr/>
          <p:nvPr/>
        </p:nvSpPr>
        <p:spPr>
          <a:xfrm>
            <a:off x="473575" y="305175"/>
            <a:ext cx="1880400" cy="65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    OUR IDEA</a:t>
            </a:r>
            <a:endParaRPr sz="1700"/>
          </a:p>
        </p:txBody>
      </p:sp>
      <p:sp>
        <p:nvSpPr>
          <p:cNvPr id="89" name="Google Shape;89;p16"/>
          <p:cNvSpPr/>
          <p:nvPr/>
        </p:nvSpPr>
        <p:spPr>
          <a:xfrm>
            <a:off x="4051725" y="146950"/>
            <a:ext cx="4768500" cy="148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cxnSp>
        <p:nvCxnSpPr>
          <p:cNvPr id="90" name="Google Shape;90;p16"/>
          <p:cNvCxnSpPr>
            <a:stCxn id="84" idx="3"/>
          </p:cNvCxnSpPr>
          <p:nvPr/>
        </p:nvCxnSpPr>
        <p:spPr>
          <a:xfrm>
            <a:off x="2179325" y="2339750"/>
            <a:ext cx="2134800" cy="656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6"/>
          <p:cNvCxnSpPr>
            <a:stCxn id="87" idx="3"/>
          </p:cNvCxnSpPr>
          <p:nvPr/>
        </p:nvCxnSpPr>
        <p:spPr>
          <a:xfrm flipH="1" rot="10800000">
            <a:off x="2755525" y="3895275"/>
            <a:ext cx="693900" cy="383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6"/>
          <p:cNvCxnSpPr>
            <a:stCxn id="86" idx="1"/>
          </p:cNvCxnSpPr>
          <p:nvPr/>
        </p:nvCxnSpPr>
        <p:spPr>
          <a:xfrm rot="10800000">
            <a:off x="4986400" y="3633275"/>
            <a:ext cx="1155900" cy="21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6"/>
          <p:cNvCxnSpPr>
            <a:stCxn id="85" idx="1"/>
          </p:cNvCxnSpPr>
          <p:nvPr/>
        </p:nvCxnSpPr>
        <p:spPr>
          <a:xfrm flipH="1">
            <a:off x="4925250" y="2025175"/>
            <a:ext cx="1254300" cy="63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Icono de Validado por la comunidad"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090743"/>
            <a:ext cx="251015" cy="2255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051725" y="305175"/>
            <a:ext cx="49014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52400" marR="1905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02124"/>
                </a:solidFill>
              </a:rPr>
              <a:t>It is a horizontal windmill model that aims to greatly reduce the visibility of the structure with the beautiful shape of a water lily, the structure will have an internal wiring that is attached to the seabed.</a:t>
            </a:r>
            <a:endParaRPr sz="100">
              <a:solidFill>
                <a:srgbClr val="20212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174000" y="368275"/>
            <a:ext cx="8658300" cy="4365900"/>
          </a:xfrm>
          <a:prstGeom prst="roundRect">
            <a:avLst>
              <a:gd fmla="val 16667" name="adj"/>
            </a:avLst>
          </a:prstGeom>
          <a:solidFill>
            <a:srgbClr val="FFFFFF">
              <a:alpha val="529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392250" y="591975"/>
            <a:ext cx="46362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420">
                <a:solidFill>
                  <a:srgbClr val="434343"/>
                </a:solidFill>
              </a:rPr>
              <a:t> </a:t>
            </a:r>
            <a:endParaRPr b="1" sz="3420">
              <a:solidFill>
                <a:srgbClr val="434343"/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021" y="524746"/>
            <a:ext cx="1748175" cy="126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 de Validado por la comunidad"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659335"/>
            <a:ext cx="104525" cy="53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545400" y="705025"/>
            <a:ext cx="43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52400" marR="1905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202124"/>
                </a:solidFill>
              </a:rPr>
              <a:t>WATER LILY TURBINE</a:t>
            </a:r>
            <a:r>
              <a:rPr lang="es" sz="2600">
                <a:solidFill>
                  <a:srgbClr val="202124"/>
                </a:solidFill>
              </a:rPr>
              <a:t>:</a:t>
            </a:r>
            <a:endParaRPr sz="600">
              <a:solidFill>
                <a:srgbClr val="202124"/>
              </a:solidFill>
            </a:endParaRPr>
          </a:p>
        </p:txBody>
      </p:sp>
      <p:pic>
        <p:nvPicPr>
          <p:cNvPr descr="Icono de Validado por la comunidad"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461720"/>
            <a:ext cx="287085" cy="7135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256925" y="1526100"/>
            <a:ext cx="8500800" cy="29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</a:rPr>
              <a:t>PROS</a:t>
            </a:r>
            <a:r>
              <a:rPr lang="es" sz="1600">
                <a:solidFill>
                  <a:srgbClr val="202124"/>
                </a:solidFill>
              </a:rPr>
              <a:t>:</a:t>
            </a:r>
            <a:endParaRPr sz="16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02124"/>
                </a:solidFill>
              </a:rPr>
              <a:t>-Greater aesthetics, less obtrusive to the eye, cheaper, consumes fewer natural resources as fewer materials are needed.</a:t>
            </a:r>
            <a:endParaRPr sz="16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02124"/>
                </a:solidFill>
              </a:rPr>
              <a:t>-Retains all the benefits of the conventional wind turbine.</a:t>
            </a:r>
            <a:endParaRPr sz="16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02124"/>
                </a:solidFill>
              </a:rPr>
              <a:t>-It would put an end to the problem of the death of thousands of annual birds by not interfering with their flight.</a:t>
            </a:r>
            <a:endParaRPr sz="16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</a:rPr>
              <a:t>CONS</a:t>
            </a:r>
            <a:r>
              <a:rPr lang="es" sz="1600">
                <a:solidFill>
                  <a:srgbClr val="202124"/>
                </a:solidFill>
              </a:rPr>
              <a:t>:</a:t>
            </a:r>
            <a:endParaRPr sz="16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20212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02124"/>
                </a:solidFill>
              </a:rPr>
              <a:t>-Could be slightly less efficient, but can be solved with research to improve the model.</a:t>
            </a:r>
            <a:endParaRPr sz="1600">
              <a:solidFill>
                <a:srgbClr val="202124"/>
              </a:solidFill>
            </a:endParaRPr>
          </a:p>
          <a:p>
            <a:pPr indent="0" lvl="0" marL="0" marR="1905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02124"/>
                </a:solidFill>
              </a:rPr>
              <a:t>-It can disturb the fish and even damage the ecosystem of the area if it is not strategically placed.</a:t>
            </a:r>
            <a:endParaRPr sz="1600">
              <a:solidFill>
                <a:srgbClr val="202124"/>
              </a:solidFill>
            </a:endParaRPr>
          </a:p>
          <a:p>
            <a:pPr indent="0" lvl="0" marL="152400" marR="152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20212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